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579" autoAdjust="0"/>
  </p:normalViewPr>
  <p:slideViewPr>
    <p:cSldViewPr>
      <p:cViewPr varScale="1">
        <p:scale>
          <a:sx n="66" d="100"/>
          <a:sy n="66" d="100"/>
        </p:scale>
        <p:origin x="-6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7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rampa.jp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64959E-CD2C-4B62-BB66-61A01237C39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R"/>
        </a:p>
      </dgm:t>
    </dgm:pt>
    <dgm:pt modelId="{B83FFE2A-43FA-46F1-A99F-DA671777ADA7}">
      <dgm:prSet phldrT="[Texto]"/>
      <dgm:spPr>
        <a:solidFill>
          <a:srgbClr val="FFFF00"/>
        </a:solidFill>
      </dgm:spPr>
      <dgm:t>
        <a:bodyPr/>
        <a:lstStyle/>
        <a:p>
          <a:endParaRPr lang="es-CR" dirty="0"/>
        </a:p>
      </dgm:t>
    </dgm:pt>
    <dgm:pt modelId="{0B9DC853-E8AC-48BC-B018-3FA039806108}" type="parTrans" cxnId="{0FF90ECD-6B56-42CA-B230-544C76A3EEF2}">
      <dgm:prSet/>
      <dgm:spPr/>
      <dgm:t>
        <a:bodyPr/>
        <a:lstStyle/>
        <a:p>
          <a:endParaRPr lang="es-CR"/>
        </a:p>
      </dgm:t>
    </dgm:pt>
    <dgm:pt modelId="{490CD038-0C64-4D41-8A87-F8446501467C}" type="sibTrans" cxnId="{0FF90ECD-6B56-42CA-B230-544C76A3EEF2}">
      <dgm:prSet/>
      <dgm:spPr/>
      <dgm:t>
        <a:bodyPr/>
        <a:lstStyle/>
        <a:p>
          <a:endParaRPr lang="es-CR"/>
        </a:p>
      </dgm:t>
    </dgm:pt>
    <dgm:pt modelId="{28DCBCFE-94A9-4B43-8404-177C299A1310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CR" sz="2000" dirty="0" smtClean="0">
              <a:solidFill>
                <a:schemeClr val="bg2">
                  <a:lumMod val="50000"/>
                </a:schemeClr>
              </a:solidFill>
            </a:rPr>
            <a:t>DISCAPACIDAD FISICA: esta es  la que cuenta con las alteraciones mas frecuentes, secuelas de poliomielitis, lesión medular y amputaciones</a:t>
          </a:r>
          <a:r>
            <a:rPr lang="es-CR" sz="2000" dirty="0" smtClean="0"/>
            <a:t>.</a:t>
          </a:r>
          <a:endParaRPr lang="es-CR" sz="2000" dirty="0"/>
        </a:p>
      </dgm:t>
    </dgm:pt>
    <dgm:pt modelId="{CE3744DD-6F7C-4B25-ACF5-0C9DEFAB6DA9}" type="parTrans" cxnId="{1C4F14C9-C577-4BAD-821F-420059270D53}">
      <dgm:prSet/>
      <dgm:spPr/>
      <dgm:t>
        <a:bodyPr/>
        <a:lstStyle/>
        <a:p>
          <a:endParaRPr lang="es-CR"/>
        </a:p>
      </dgm:t>
    </dgm:pt>
    <dgm:pt modelId="{318D3703-981A-4320-B080-EA3474AF21E1}" type="sibTrans" cxnId="{1C4F14C9-C577-4BAD-821F-420059270D53}">
      <dgm:prSet/>
      <dgm:spPr/>
      <dgm:t>
        <a:bodyPr/>
        <a:lstStyle/>
        <a:p>
          <a:endParaRPr lang="es-CR"/>
        </a:p>
      </dgm:t>
    </dgm:pt>
    <dgm:pt modelId="{9671D4DC-4EFD-4264-91CF-7F6A4845536F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CR" sz="2000" dirty="0" smtClean="0">
              <a:hlinkClick xmlns:r="http://schemas.openxmlformats.org/officeDocument/2006/relationships" r:id="rId1" action="ppaction://hlinkfile"/>
            </a:rPr>
            <a:t>DISCAPACIDAD SENSORIAL: comprende a las personas con deficiencias </a:t>
          </a:r>
          <a:r>
            <a:rPr lang="es-CR" sz="2000" dirty="0" smtClean="0">
              <a:solidFill>
                <a:schemeClr val="tx2">
                  <a:lumMod val="60000"/>
                  <a:lumOff val="40000"/>
                </a:schemeClr>
              </a:solidFill>
              <a:hlinkClick xmlns:r="http://schemas.openxmlformats.org/officeDocument/2006/relationships" r:id="rId1" action="ppaction://hlinkfile"/>
            </a:rPr>
            <a:t>visuales</a:t>
          </a:r>
          <a:r>
            <a:rPr lang="es-CR" sz="2000" dirty="0" smtClean="0">
              <a:hlinkClick xmlns:r="http://schemas.openxmlformats.org/officeDocument/2006/relationships" r:id="rId1" action="ppaction://hlinkfile"/>
            </a:rPr>
            <a:t>, a los sordos y a quienes presentan problemas en la comunicación y el lenguaje.</a:t>
          </a:r>
          <a:endParaRPr lang="es-CR" sz="2000" dirty="0"/>
        </a:p>
      </dgm:t>
    </dgm:pt>
    <dgm:pt modelId="{9D0F9774-2201-4629-A4E8-7BE908F77CD0}" type="parTrans" cxnId="{279E6593-F0FB-41BD-AC3E-0D55B46978A7}">
      <dgm:prSet/>
      <dgm:spPr/>
      <dgm:t>
        <a:bodyPr/>
        <a:lstStyle/>
        <a:p>
          <a:endParaRPr lang="es-CR"/>
        </a:p>
      </dgm:t>
    </dgm:pt>
    <dgm:pt modelId="{03290F42-7BA3-44FB-B153-6ADEF1D59B82}" type="sibTrans" cxnId="{279E6593-F0FB-41BD-AC3E-0D55B46978A7}">
      <dgm:prSet/>
      <dgm:spPr/>
      <dgm:t>
        <a:bodyPr/>
        <a:lstStyle/>
        <a:p>
          <a:endParaRPr lang="es-CR"/>
        </a:p>
      </dgm:t>
    </dgm:pt>
    <dgm:pt modelId="{D2525B33-9C1F-464F-9894-EFFF983713F8}">
      <dgm:prSet phldrT="[Texto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CR" sz="2000" dirty="0" smtClean="0">
              <a:solidFill>
                <a:schemeClr val="accent6">
                  <a:lumMod val="75000"/>
                </a:schemeClr>
              </a:solidFill>
            </a:rPr>
            <a:t>DISCAPACIDAD INTELECTUAL: disminución de las funciones mentales superiores(inteligencia, lenguaje, aprendizaje) así como de las funciones motoras.(retraso mental, síndrome de Down  y parálisis cerebral.</a:t>
          </a:r>
          <a:endParaRPr lang="es-CR" sz="2000" dirty="0">
            <a:solidFill>
              <a:schemeClr val="accent6">
                <a:lumMod val="75000"/>
              </a:schemeClr>
            </a:solidFill>
          </a:endParaRPr>
        </a:p>
      </dgm:t>
    </dgm:pt>
    <dgm:pt modelId="{82124968-BC49-46B2-9A89-1E35574D589E}" type="parTrans" cxnId="{ACBBECB6-9C09-488E-BA6D-8B62FD5D1385}">
      <dgm:prSet/>
      <dgm:spPr/>
      <dgm:t>
        <a:bodyPr/>
        <a:lstStyle/>
        <a:p>
          <a:endParaRPr lang="es-CR"/>
        </a:p>
      </dgm:t>
    </dgm:pt>
    <dgm:pt modelId="{5F8850D7-49C0-44FC-9A9A-B9BAEDC53999}" type="sibTrans" cxnId="{ACBBECB6-9C09-488E-BA6D-8B62FD5D1385}">
      <dgm:prSet/>
      <dgm:spPr/>
      <dgm:t>
        <a:bodyPr/>
        <a:lstStyle/>
        <a:p>
          <a:endParaRPr lang="es-CR"/>
        </a:p>
      </dgm:t>
    </dgm:pt>
    <dgm:pt modelId="{41AA5A1B-D47F-42B1-B66E-648A6C08A963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CR" sz="2000" dirty="0" smtClean="0">
              <a:solidFill>
                <a:srgbClr val="FF0000"/>
              </a:solidFill>
            </a:rPr>
            <a:t>DISCAPACIDAD PSIQUICA: las personas sufren alteraciones neurológicas y trastornos cerebrales.</a:t>
          </a:r>
          <a:endParaRPr lang="es-CR" sz="2000" dirty="0">
            <a:solidFill>
              <a:srgbClr val="FF0000"/>
            </a:solidFill>
          </a:endParaRPr>
        </a:p>
      </dgm:t>
    </dgm:pt>
    <dgm:pt modelId="{43E8F052-7577-45C8-B847-ADBF8E1D0D01}" type="parTrans" cxnId="{FD8B3F60-D77E-417D-AE2C-EFB71BB428D2}">
      <dgm:prSet/>
      <dgm:spPr/>
      <dgm:t>
        <a:bodyPr/>
        <a:lstStyle/>
        <a:p>
          <a:endParaRPr lang="es-CR"/>
        </a:p>
      </dgm:t>
    </dgm:pt>
    <dgm:pt modelId="{1F2850DC-4545-4D2D-B135-C423829A8879}" type="sibTrans" cxnId="{FD8B3F60-D77E-417D-AE2C-EFB71BB428D2}">
      <dgm:prSet/>
      <dgm:spPr/>
      <dgm:t>
        <a:bodyPr/>
        <a:lstStyle/>
        <a:p>
          <a:endParaRPr lang="es-CR"/>
        </a:p>
      </dgm:t>
    </dgm:pt>
    <dgm:pt modelId="{D35F1E85-5486-4C94-B99F-3FB537E044A5}" type="pres">
      <dgm:prSet presAssocID="{3064959E-CD2C-4B62-BB66-61A01237C39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R"/>
        </a:p>
      </dgm:t>
    </dgm:pt>
    <dgm:pt modelId="{5E8ED545-8B1B-4B25-A447-16DC8B96DC55}" type="pres">
      <dgm:prSet presAssocID="{3064959E-CD2C-4B62-BB66-61A01237C39E}" presName="matrix" presStyleCnt="0"/>
      <dgm:spPr/>
    </dgm:pt>
    <dgm:pt modelId="{029CDC09-14BD-4045-BCE9-C2679C3731FD}" type="pres">
      <dgm:prSet presAssocID="{3064959E-CD2C-4B62-BB66-61A01237C39E}" presName="tile1" presStyleLbl="node1" presStyleIdx="0" presStyleCnt="4"/>
      <dgm:spPr/>
      <dgm:t>
        <a:bodyPr/>
        <a:lstStyle/>
        <a:p>
          <a:endParaRPr lang="es-CR"/>
        </a:p>
      </dgm:t>
    </dgm:pt>
    <dgm:pt modelId="{3168DEA9-0C57-4881-9F76-9FD06F9435D2}" type="pres">
      <dgm:prSet presAssocID="{3064959E-CD2C-4B62-BB66-61A01237C39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5086E5C1-A32A-4000-AA76-5489E47802CA}" type="pres">
      <dgm:prSet presAssocID="{3064959E-CD2C-4B62-BB66-61A01237C39E}" presName="tile2" presStyleLbl="node1" presStyleIdx="1" presStyleCnt="4"/>
      <dgm:spPr/>
      <dgm:t>
        <a:bodyPr/>
        <a:lstStyle/>
        <a:p>
          <a:endParaRPr lang="es-CR"/>
        </a:p>
      </dgm:t>
    </dgm:pt>
    <dgm:pt modelId="{768CD6EE-DD28-493B-A3CE-A1F499D48B7E}" type="pres">
      <dgm:prSet presAssocID="{3064959E-CD2C-4B62-BB66-61A01237C39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84B79A00-AE23-4425-92BD-C580750AF9C8}" type="pres">
      <dgm:prSet presAssocID="{3064959E-CD2C-4B62-BB66-61A01237C39E}" presName="tile3" presStyleLbl="node1" presStyleIdx="2" presStyleCnt="4"/>
      <dgm:spPr/>
      <dgm:t>
        <a:bodyPr/>
        <a:lstStyle/>
        <a:p>
          <a:endParaRPr lang="es-CR"/>
        </a:p>
      </dgm:t>
    </dgm:pt>
    <dgm:pt modelId="{E576C4E0-43E1-479E-BE23-CBC305BABCAA}" type="pres">
      <dgm:prSet presAssocID="{3064959E-CD2C-4B62-BB66-61A01237C39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E0FE300-C538-459B-8627-9863101E87AE}" type="pres">
      <dgm:prSet presAssocID="{3064959E-CD2C-4B62-BB66-61A01237C39E}" presName="tile4" presStyleLbl="node1" presStyleIdx="3" presStyleCnt="4" custLinFactNeighborX="1201" custLinFactNeighborY="1149"/>
      <dgm:spPr/>
      <dgm:t>
        <a:bodyPr/>
        <a:lstStyle/>
        <a:p>
          <a:endParaRPr lang="es-CR"/>
        </a:p>
      </dgm:t>
    </dgm:pt>
    <dgm:pt modelId="{E55A4ED5-A4FF-4D3A-AF23-B76CCD6A7CEF}" type="pres">
      <dgm:prSet presAssocID="{3064959E-CD2C-4B62-BB66-61A01237C39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9BEA62CB-BBAB-499B-BEC6-E0C40494A22F}" type="pres">
      <dgm:prSet presAssocID="{3064959E-CD2C-4B62-BB66-61A01237C39E}" presName="centerTile" presStyleLbl="fgShp" presStyleIdx="0" presStyleCnt="1" custLinFactNeighborX="-2084" custLinFactNeighborY="-161">
        <dgm:presLayoutVars>
          <dgm:chMax val="0"/>
          <dgm:chPref val="0"/>
        </dgm:presLayoutVars>
      </dgm:prSet>
      <dgm:spPr>
        <a:prstGeom prst="donut">
          <a:avLst/>
        </a:prstGeom>
      </dgm:spPr>
      <dgm:t>
        <a:bodyPr/>
        <a:lstStyle/>
        <a:p>
          <a:endParaRPr lang="es-CR"/>
        </a:p>
      </dgm:t>
    </dgm:pt>
  </dgm:ptLst>
  <dgm:cxnLst>
    <dgm:cxn modelId="{B14ABB51-D794-4EC2-B580-50405AA1132B}" type="presOf" srcId="{9671D4DC-4EFD-4264-91CF-7F6A4845536F}" destId="{5086E5C1-A32A-4000-AA76-5489E47802CA}" srcOrd="0" destOrd="0" presId="urn:microsoft.com/office/officeart/2005/8/layout/matrix1"/>
    <dgm:cxn modelId="{7093CDCA-0291-41D9-885D-7D0E4B52EF85}" type="presOf" srcId="{D2525B33-9C1F-464F-9894-EFFF983713F8}" destId="{E576C4E0-43E1-479E-BE23-CBC305BABCAA}" srcOrd="1" destOrd="0" presId="urn:microsoft.com/office/officeart/2005/8/layout/matrix1"/>
    <dgm:cxn modelId="{0212F147-488B-459F-8686-AB80269F54A3}" type="presOf" srcId="{D2525B33-9C1F-464F-9894-EFFF983713F8}" destId="{84B79A00-AE23-4425-92BD-C580750AF9C8}" srcOrd="0" destOrd="0" presId="urn:microsoft.com/office/officeart/2005/8/layout/matrix1"/>
    <dgm:cxn modelId="{ACBBECB6-9C09-488E-BA6D-8B62FD5D1385}" srcId="{B83FFE2A-43FA-46F1-A99F-DA671777ADA7}" destId="{D2525B33-9C1F-464F-9894-EFFF983713F8}" srcOrd="2" destOrd="0" parTransId="{82124968-BC49-46B2-9A89-1E35574D589E}" sibTransId="{5F8850D7-49C0-44FC-9A9A-B9BAEDC53999}"/>
    <dgm:cxn modelId="{4AD79D6F-66E3-4156-9D5F-D9031EC6AC46}" type="presOf" srcId="{B83FFE2A-43FA-46F1-A99F-DA671777ADA7}" destId="{9BEA62CB-BBAB-499B-BEC6-E0C40494A22F}" srcOrd="0" destOrd="0" presId="urn:microsoft.com/office/officeart/2005/8/layout/matrix1"/>
    <dgm:cxn modelId="{1C4F14C9-C577-4BAD-821F-420059270D53}" srcId="{B83FFE2A-43FA-46F1-A99F-DA671777ADA7}" destId="{28DCBCFE-94A9-4B43-8404-177C299A1310}" srcOrd="0" destOrd="0" parTransId="{CE3744DD-6F7C-4B25-ACF5-0C9DEFAB6DA9}" sibTransId="{318D3703-981A-4320-B080-EA3474AF21E1}"/>
    <dgm:cxn modelId="{73B31B8A-BE2F-4883-A585-2058DA91A6BA}" type="presOf" srcId="{28DCBCFE-94A9-4B43-8404-177C299A1310}" destId="{3168DEA9-0C57-4881-9F76-9FD06F9435D2}" srcOrd="1" destOrd="0" presId="urn:microsoft.com/office/officeart/2005/8/layout/matrix1"/>
    <dgm:cxn modelId="{FD8B3F60-D77E-417D-AE2C-EFB71BB428D2}" srcId="{B83FFE2A-43FA-46F1-A99F-DA671777ADA7}" destId="{41AA5A1B-D47F-42B1-B66E-648A6C08A963}" srcOrd="3" destOrd="0" parTransId="{43E8F052-7577-45C8-B847-ADBF8E1D0D01}" sibTransId="{1F2850DC-4545-4D2D-B135-C423829A8879}"/>
    <dgm:cxn modelId="{0FF90ECD-6B56-42CA-B230-544C76A3EEF2}" srcId="{3064959E-CD2C-4B62-BB66-61A01237C39E}" destId="{B83FFE2A-43FA-46F1-A99F-DA671777ADA7}" srcOrd="0" destOrd="0" parTransId="{0B9DC853-E8AC-48BC-B018-3FA039806108}" sibTransId="{490CD038-0C64-4D41-8A87-F8446501467C}"/>
    <dgm:cxn modelId="{C55E10C1-84C8-405F-B5D5-FCC66E40C503}" type="presOf" srcId="{41AA5A1B-D47F-42B1-B66E-648A6C08A963}" destId="{CE0FE300-C538-459B-8627-9863101E87AE}" srcOrd="0" destOrd="0" presId="urn:microsoft.com/office/officeart/2005/8/layout/matrix1"/>
    <dgm:cxn modelId="{279E6593-F0FB-41BD-AC3E-0D55B46978A7}" srcId="{B83FFE2A-43FA-46F1-A99F-DA671777ADA7}" destId="{9671D4DC-4EFD-4264-91CF-7F6A4845536F}" srcOrd="1" destOrd="0" parTransId="{9D0F9774-2201-4629-A4E8-7BE908F77CD0}" sibTransId="{03290F42-7BA3-44FB-B153-6ADEF1D59B82}"/>
    <dgm:cxn modelId="{09BEC7B2-D7C8-41F1-BD61-A03772348C9F}" type="presOf" srcId="{41AA5A1B-D47F-42B1-B66E-648A6C08A963}" destId="{E55A4ED5-A4FF-4D3A-AF23-B76CCD6A7CEF}" srcOrd="1" destOrd="0" presId="urn:microsoft.com/office/officeart/2005/8/layout/matrix1"/>
    <dgm:cxn modelId="{0B8173CA-85B3-4CD2-9D8B-323D53896865}" type="presOf" srcId="{28DCBCFE-94A9-4B43-8404-177C299A1310}" destId="{029CDC09-14BD-4045-BCE9-C2679C3731FD}" srcOrd="0" destOrd="0" presId="urn:microsoft.com/office/officeart/2005/8/layout/matrix1"/>
    <dgm:cxn modelId="{DAF0575F-7CAB-41CE-851C-A8873F0E0634}" type="presOf" srcId="{3064959E-CD2C-4B62-BB66-61A01237C39E}" destId="{D35F1E85-5486-4C94-B99F-3FB537E044A5}" srcOrd="0" destOrd="0" presId="urn:microsoft.com/office/officeart/2005/8/layout/matrix1"/>
    <dgm:cxn modelId="{8B172193-C047-4D42-9E47-8238BD40EFF0}" type="presOf" srcId="{9671D4DC-4EFD-4264-91CF-7F6A4845536F}" destId="{768CD6EE-DD28-493B-A3CE-A1F499D48B7E}" srcOrd="1" destOrd="0" presId="urn:microsoft.com/office/officeart/2005/8/layout/matrix1"/>
    <dgm:cxn modelId="{E6C99002-23F4-4B7A-AFBB-C4DD53CA7A65}" type="presParOf" srcId="{D35F1E85-5486-4C94-B99F-3FB537E044A5}" destId="{5E8ED545-8B1B-4B25-A447-16DC8B96DC55}" srcOrd="0" destOrd="0" presId="urn:microsoft.com/office/officeart/2005/8/layout/matrix1"/>
    <dgm:cxn modelId="{4A7939DE-1894-4754-AA6D-9A09998DA05F}" type="presParOf" srcId="{5E8ED545-8B1B-4B25-A447-16DC8B96DC55}" destId="{029CDC09-14BD-4045-BCE9-C2679C3731FD}" srcOrd="0" destOrd="0" presId="urn:microsoft.com/office/officeart/2005/8/layout/matrix1"/>
    <dgm:cxn modelId="{6BB2DD64-14D7-4934-AB2F-997A470B98F0}" type="presParOf" srcId="{5E8ED545-8B1B-4B25-A447-16DC8B96DC55}" destId="{3168DEA9-0C57-4881-9F76-9FD06F9435D2}" srcOrd="1" destOrd="0" presId="urn:microsoft.com/office/officeart/2005/8/layout/matrix1"/>
    <dgm:cxn modelId="{B44770F9-9DE0-4A46-B1A6-2EFDB21425D9}" type="presParOf" srcId="{5E8ED545-8B1B-4B25-A447-16DC8B96DC55}" destId="{5086E5C1-A32A-4000-AA76-5489E47802CA}" srcOrd="2" destOrd="0" presId="urn:microsoft.com/office/officeart/2005/8/layout/matrix1"/>
    <dgm:cxn modelId="{6B0A4E9F-9BA5-4418-8C93-DD8452E17A05}" type="presParOf" srcId="{5E8ED545-8B1B-4B25-A447-16DC8B96DC55}" destId="{768CD6EE-DD28-493B-A3CE-A1F499D48B7E}" srcOrd="3" destOrd="0" presId="urn:microsoft.com/office/officeart/2005/8/layout/matrix1"/>
    <dgm:cxn modelId="{08AFDE7C-5AF7-41A6-B352-F95F2C1A39C9}" type="presParOf" srcId="{5E8ED545-8B1B-4B25-A447-16DC8B96DC55}" destId="{84B79A00-AE23-4425-92BD-C580750AF9C8}" srcOrd="4" destOrd="0" presId="urn:microsoft.com/office/officeart/2005/8/layout/matrix1"/>
    <dgm:cxn modelId="{CFDE5CCA-1C4A-4000-B489-EC7EAF0EC564}" type="presParOf" srcId="{5E8ED545-8B1B-4B25-A447-16DC8B96DC55}" destId="{E576C4E0-43E1-479E-BE23-CBC305BABCAA}" srcOrd="5" destOrd="0" presId="urn:microsoft.com/office/officeart/2005/8/layout/matrix1"/>
    <dgm:cxn modelId="{C93C5E7C-C3EC-444A-9A2B-FEA628423050}" type="presParOf" srcId="{5E8ED545-8B1B-4B25-A447-16DC8B96DC55}" destId="{CE0FE300-C538-459B-8627-9863101E87AE}" srcOrd="6" destOrd="0" presId="urn:microsoft.com/office/officeart/2005/8/layout/matrix1"/>
    <dgm:cxn modelId="{BEA0773F-0525-490E-AAF7-04F51D503BF1}" type="presParOf" srcId="{5E8ED545-8B1B-4B25-A447-16DC8B96DC55}" destId="{E55A4ED5-A4FF-4D3A-AF23-B76CCD6A7CEF}" srcOrd="7" destOrd="0" presId="urn:microsoft.com/office/officeart/2005/8/layout/matrix1"/>
    <dgm:cxn modelId="{01FE5C18-F952-49C8-A8CD-B9DDF7EA0707}" type="presParOf" srcId="{D35F1E85-5486-4C94-B99F-3FB537E044A5}" destId="{9BEA62CB-BBAB-499B-BEC6-E0C40494A22F}" srcOrd="1" destOrd="0" presId="urn:microsoft.com/office/officeart/2005/8/layout/matrix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776FD-B000-45FF-9238-6C0E70442E31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2C524-59F0-4086-81B4-4AE53C02BAF5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2C524-59F0-4086-81B4-4AE53C02BAF5}" type="slidenum">
              <a:rPr lang="es-CR" smtClean="0"/>
              <a:pPr/>
              <a:t>1</a:t>
            </a:fld>
            <a:endParaRPr lang="es-C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s-C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Organización Mundial de la Salud ofrece estas definiciones:</a:t>
            </a:r>
          </a:p>
          <a:p>
            <a:pPr fontAlgn="base"/>
            <a:r>
              <a:rPr lang="es-C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Discapacidad:</a:t>
            </a:r>
            <a:r>
              <a:rPr lang="es-C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Es cualquier restricción o impedimento de la capacidad de realizar una actividad en la forma o dentro del margen que se considera normal para el ser humano. La discapacidad se caracteriza por excesos o insuficiencias en el desempeño de una actividad rutinaria normal, los cuales pueden ser temporales o permanentes, reversibles o surgir como consecuencia directa de la deficiencia o como una respuesta del propio individuo, sobre todo la psicológica, a deficiencias físicas, sensoriales o de otro tipo.</a:t>
            </a:r>
          </a:p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2C524-59F0-4086-81B4-4AE53C02BAF5}" type="slidenum">
              <a:rPr lang="es-CR" smtClean="0"/>
              <a:pPr/>
              <a:t>3</a:t>
            </a:fld>
            <a:endParaRPr lang="es-C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dirty="0" smtClean="0"/>
              <a:t>Igualdad de oportunidades para personas con discapacidad</a:t>
            </a:r>
          </a:p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2C524-59F0-4086-81B4-4AE53C02BAF5}" type="slidenum">
              <a:rPr lang="es-CR" smtClean="0"/>
              <a:pPr/>
              <a:t>6</a:t>
            </a:fld>
            <a:endParaRPr lang="es-C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773AA17-C272-431D-9C75-CDE426EEC3A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9C65FA9-DB18-4F1C-8FCA-6891F583377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AA17-C272-431D-9C75-CDE426EEC3A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5FA9-DB18-4F1C-8FCA-6891F583377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AA17-C272-431D-9C75-CDE426EEC3A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5FA9-DB18-4F1C-8FCA-6891F583377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773AA17-C272-431D-9C75-CDE426EEC3A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5FA9-DB18-4F1C-8FCA-6891F583377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773AA17-C272-431D-9C75-CDE426EEC3A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9C65FA9-DB18-4F1C-8FCA-6891F5833772}" type="slidenum">
              <a:rPr lang="es-CR" smtClean="0"/>
              <a:pPr/>
              <a:t>‹Nº›</a:t>
            </a:fld>
            <a:endParaRPr lang="es-C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773AA17-C272-431D-9C75-CDE426EEC3A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C65FA9-DB18-4F1C-8FCA-6891F583377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773AA17-C272-431D-9C75-CDE426EEC3A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9C65FA9-DB18-4F1C-8FCA-6891F583377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AA17-C272-431D-9C75-CDE426EEC3A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65FA9-DB18-4F1C-8FCA-6891F583377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773AA17-C272-431D-9C75-CDE426EEC3A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9C65FA9-DB18-4F1C-8FCA-6891F583377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  <p:transition spd="med" advClick="0" advTm="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773AA17-C272-431D-9C75-CDE426EEC3A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9C65FA9-DB18-4F1C-8FCA-6891F583377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773AA17-C272-431D-9C75-CDE426EEC3A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9C65FA9-DB18-4F1C-8FCA-6891F583377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773AA17-C272-431D-9C75-CDE426EEC3A4}" type="datetimeFigureOut">
              <a:rPr lang="es-CR" smtClean="0"/>
              <a:pPr/>
              <a:t>18/03/2013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9C65FA9-DB18-4F1C-8FCA-6891F5833772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Click="0" advTm="5000">
    <p:dissolv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istrador\Escritorio\onlytime%20ENYA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5800" y="571500"/>
            <a:ext cx="7772400" cy="1643063"/>
          </a:xfrm>
        </p:spPr>
        <p:txBody>
          <a:bodyPr/>
          <a:lstStyle/>
          <a:p>
            <a:endParaRPr lang="es-C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1928803"/>
            <a:ext cx="6400800" cy="3567122"/>
          </a:xfrm>
        </p:spPr>
        <p:txBody>
          <a:bodyPr>
            <a:normAutofit/>
          </a:bodyPr>
          <a:lstStyle/>
          <a:p>
            <a:endParaRPr lang="es-CR" dirty="0" smtClean="0">
              <a:solidFill>
                <a:srgbClr val="FF0000"/>
              </a:solidFill>
            </a:endParaRPr>
          </a:p>
          <a:p>
            <a:endParaRPr lang="es-CR" dirty="0" smtClean="0">
              <a:solidFill>
                <a:srgbClr val="FF0000"/>
              </a:solidFill>
            </a:endParaRPr>
          </a:p>
          <a:p>
            <a:endParaRPr lang="es-CR" dirty="0" smtClean="0">
              <a:solidFill>
                <a:srgbClr val="FF0000"/>
              </a:solidFill>
            </a:endParaRPr>
          </a:p>
          <a:p>
            <a:r>
              <a:rPr lang="es-CR" dirty="0" smtClean="0">
                <a:solidFill>
                  <a:srgbClr val="FF0000"/>
                </a:solidFill>
              </a:rPr>
              <a:t>Marcela Pérez G.</a:t>
            </a:r>
          </a:p>
          <a:p>
            <a:r>
              <a:rPr lang="es-CR" dirty="0" smtClean="0">
                <a:solidFill>
                  <a:srgbClr val="FF0000"/>
                </a:solidFill>
              </a:rPr>
              <a:t>2-579-739</a:t>
            </a:r>
          </a:p>
          <a:p>
            <a:r>
              <a:rPr lang="es-CR" dirty="0" smtClean="0">
                <a:solidFill>
                  <a:srgbClr val="FF0000"/>
                </a:solidFill>
              </a:rPr>
              <a:t>Grupo 01</a:t>
            </a:r>
          </a:p>
          <a:p>
            <a:r>
              <a:rPr lang="es-CR" dirty="0" smtClean="0">
                <a:solidFill>
                  <a:srgbClr val="FF0000"/>
                </a:solidFill>
              </a:rPr>
              <a:t>Palmares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2428868"/>
            <a:ext cx="293091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https://encrypted-tbn3.gstatic.com/images?q=tbn:ANd9GcQJFsxCd38X1DUitkw9SygT2w7645gglApoaqtDSq3VTMQMkn_0F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571480"/>
            <a:ext cx="7858180" cy="1657354"/>
          </a:xfrm>
          <a:prstGeom prst="rect">
            <a:avLst/>
          </a:prstGeom>
          <a:noFill/>
        </p:spPr>
      </p:pic>
      <p:pic>
        <p:nvPicPr>
          <p:cNvPr id="6" name="onlytime EN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571472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42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/>
          </a:p>
        </p:txBody>
      </p:sp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u="sng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Diferentes tipos de discapacidad </a:t>
            </a:r>
            <a:endParaRPr lang="es-CR" b="1" u="sng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4" name="3 Marcador de contenido" descr="2 logo discapacid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571612"/>
            <a:ext cx="7786742" cy="4929222"/>
          </a:xfrm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R" dirty="0" smtClean="0">
                <a:solidFill>
                  <a:srgbClr val="FF0000"/>
                </a:solidFill>
              </a:rPr>
              <a:t>Que es discapacidad?</a:t>
            </a:r>
            <a:endParaRPr lang="es-CR" dirty="0">
              <a:solidFill>
                <a:srgbClr val="FF000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R" sz="4000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Es cualquier restricción o impedimento de la capacidad de realizar una actividad en la forma que se considera normal para el ser humano.</a:t>
            </a:r>
            <a:r>
              <a:rPr lang="es-CR" sz="2000" dirty="0" smtClean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(Nuevo León unido)</a:t>
            </a:r>
            <a:endParaRPr lang="es-CR" sz="2000" dirty="0">
              <a:solidFill>
                <a:schemeClr val="accent3">
                  <a:lumMod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med" advClick="0"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719"/>
          </a:xfrm>
        </p:spPr>
        <p:txBody>
          <a:bodyPr>
            <a:normAutofit fontScale="90000"/>
          </a:bodyPr>
          <a:lstStyle/>
          <a:p>
            <a:endParaRPr lang="es-C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7157" y="214290"/>
          <a:ext cx="8329643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EA62CB-BBAB-499B-BEC6-E0C40494A2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9BEA62CB-BBAB-499B-BEC6-E0C40494A2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9CDC09-14BD-4045-BCE9-C2679C373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29CDC09-14BD-4045-BCE9-C2679C3731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86E5C1-A32A-4000-AA76-5489E4780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5086E5C1-A32A-4000-AA76-5489E47802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B79A00-AE23-4425-92BD-C580750AF9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4B79A00-AE23-4425-92BD-C580750AF9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0FE300-C538-459B-8627-9863101E8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CE0FE300-C538-459B-8627-9863101E87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s-CR" dirty="0" smtClean="0">
                <a:solidFill>
                  <a:schemeClr val="accent2">
                    <a:lumMod val="75000"/>
                  </a:schemeClr>
                </a:solidFill>
              </a:rPr>
              <a:t>Ley 7600</a:t>
            </a:r>
            <a:endParaRPr lang="es-C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72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CR" sz="4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El 29 de mayo de 1996, se publicó, en el Diario Oﬁcial La Gaceta </a:t>
            </a:r>
          </a:p>
          <a:p>
            <a:pPr>
              <a:buNone/>
            </a:pPr>
            <a:r>
              <a:rPr lang="es-CR" sz="4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N° 102, la Ley 7600: “Igualdad de oportunidades para las personas </a:t>
            </a:r>
          </a:p>
          <a:p>
            <a:pPr>
              <a:buNone/>
            </a:pPr>
            <a:r>
              <a:rPr lang="es-CR" sz="4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con discapacidad”. Este hecho marcó un hito en la historia para </a:t>
            </a:r>
          </a:p>
          <a:p>
            <a:pPr>
              <a:buNone/>
            </a:pPr>
            <a:r>
              <a:rPr lang="es-CR" sz="4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 las personas con discapacidad contarán con un valioso instrumento legal que les brinda desde entonces la posibilidad de exigir </a:t>
            </a:r>
          </a:p>
          <a:p>
            <a:pPr>
              <a:buNone/>
            </a:pPr>
            <a:r>
              <a:rPr lang="es-CR" sz="4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 se cumplan sus derechos como seres humanos y costarricenses. Esos derechos les permitieron acceder a las distintas áreas del </a:t>
            </a:r>
          </a:p>
          <a:p>
            <a:pPr>
              <a:buNone/>
            </a:pPr>
            <a:r>
              <a:rPr lang="es-CR" sz="44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desarrollo social, económico, político y cultural</a:t>
            </a:r>
            <a:r>
              <a:rPr lang="es-CR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s-CR" dirty="0">
                <a:solidFill>
                  <a:schemeClr val="accent6">
                    <a:lumMod val="75000"/>
                  </a:schemeClr>
                </a:solidFill>
              </a:rPr>
              <a:t>(ley 7600 </a:t>
            </a:r>
            <a:r>
              <a:rPr lang="es-CR" dirty="0" smtClean="0">
                <a:solidFill>
                  <a:schemeClr val="accent6">
                    <a:lumMod val="75000"/>
                  </a:schemeClr>
                </a:solidFill>
              </a:rPr>
              <a:t>igualdad </a:t>
            </a:r>
            <a:r>
              <a:rPr lang="es-CR" dirty="0">
                <a:solidFill>
                  <a:schemeClr val="accent6">
                    <a:lumMod val="75000"/>
                  </a:schemeClr>
                </a:solidFill>
              </a:rPr>
              <a:t>de oportunidades para las personas con discapacidad, 2004)</a:t>
            </a:r>
          </a:p>
          <a:p>
            <a:pPr>
              <a:buNone/>
            </a:pPr>
            <a:endParaRPr lang="es-CR" dirty="0"/>
          </a:p>
        </p:txBody>
      </p:sp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>
                <a:solidFill>
                  <a:srgbClr val="FFFF00"/>
                </a:solidFill>
              </a:rPr>
              <a:t>Igualdad de oportunidades para personas con discapacidad</a:t>
            </a:r>
            <a:endParaRPr lang="es-CR" dirty="0">
              <a:solidFill>
                <a:srgbClr val="FFFF00"/>
              </a:solidFill>
            </a:endParaRPr>
          </a:p>
        </p:txBody>
      </p:sp>
      <p:pic>
        <p:nvPicPr>
          <p:cNvPr id="6" name="5 Marcador de contenido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2004554"/>
            <a:ext cx="8311305" cy="4496280"/>
          </a:xfrm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s-CR" dirty="0" smtClean="0"/>
              <a:t/>
            </a:r>
            <a:br>
              <a:rPr lang="es-CR" dirty="0" smtClean="0"/>
            </a:br>
            <a:r>
              <a:rPr lang="es-CR" dirty="0"/>
              <a:t/>
            </a:r>
            <a:br>
              <a:rPr lang="es-CR" dirty="0"/>
            </a:br>
            <a:endParaRPr lang="es-C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s-CR" sz="1600" dirty="0" smtClean="0"/>
              <a:t>La mayoría de compañeros coincidimos en algo, que la ley 7600 no se cumple a cabalidad en todo lado, que en general las empresas y negocios no cuentan con lo establecido por la ley. </a:t>
            </a:r>
          </a:p>
          <a:p>
            <a:r>
              <a:rPr lang="es-CR" sz="1600" dirty="0" smtClean="0"/>
              <a:t>Los pocos lugares que cuentan con estos requisitos se encuentran en la capital, pero no solo ahí viajan los turistas.</a:t>
            </a:r>
          </a:p>
          <a:p>
            <a:r>
              <a:rPr lang="es-CR" sz="1600" dirty="0" smtClean="0"/>
              <a:t>Debemos crear consciencia y apoyar las obras para que estas personas cuenten con una calidad de vida mejor. </a:t>
            </a:r>
            <a:endParaRPr lang="es-CR" sz="1600" dirty="0"/>
          </a:p>
        </p:txBody>
      </p:sp>
      <p:pic>
        <p:nvPicPr>
          <p:cNvPr id="5" name="4 Marcador de contenido" descr="un mundo con acceso para todo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5050" y="285728"/>
            <a:ext cx="5111751" cy="5786478"/>
          </a:xfrm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R" dirty="0" smtClean="0"/>
              <a:t>Respetar los lugares asignados </a:t>
            </a:r>
            <a:endParaRPr lang="es-CR" dirty="0"/>
          </a:p>
        </p:txBody>
      </p:sp>
      <p:pic>
        <p:nvPicPr>
          <p:cNvPr id="8" name="7 Marcador de posición de imagen" descr="espacio en el estacionamiento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763" r="6763"/>
          <a:stretch>
            <a:fillRect/>
          </a:stretch>
        </p:blipFill>
        <p:spPr/>
      </p:pic>
      <p:sp>
        <p:nvSpPr>
          <p:cNvPr id="7" name="6 Marcador de texto"/>
          <p:cNvSpPr>
            <a:spLocks noGrp="1"/>
          </p:cNvSpPr>
          <p:nvPr>
            <p:ph type="body" sz="half" idx="2"/>
          </p:nvPr>
        </p:nvSpPr>
        <p:spPr>
          <a:xfrm>
            <a:off x="1714480" y="5500702"/>
            <a:ext cx="5564208" cy="671498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CR" sz="1600" dirty="0">
                <a:solidFill>
                  <a:srgbClr val="92D050"/>
                </a:solidFill>
              </a:rPr>
              <a:t>T</a:t>
            </a:r>
            <a:r>
              <a:rPr lang="es-CR" sz="1600" dirty="0" smtClean="0">
                <a:solidFill>
                  <a:srgbClr val="92D050"/>
                </a:solidFill>
              </a:rPr>
              <a:t>odo establecimiento debe contar con un 5% de estacionamientos disponibles para esta población</a:t>
            </a:r>
            <a:endParaRPr lang="es-CR" sz="16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 dirty="0"/>
          </a:p>
        </p:txBody>
      </p:sp>
      <p:pic>
        <p:nvPicPr>
          <p:cNvPr id="7" name="6 Marcador de contenido" descr="silla de rueda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9840446">
            <a:off x="896519" y="2680099"/>
            <a:ext cx="1568254" cy="157594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420619"/>
            <a:ext cx="3143272" cy="19706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Administrador\Escritorio\disscapacidad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14290"/>
            <a:ext cx="1866900" cy="188595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dor\Escritorio\disscapacidad\fundacion amor y esperanz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432722">
            <a:off x="5357818" y="1857364"/>
            <a:ext cx="3054350" cy="242252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641</TotalTime>
  <Words>370</Words>
  <Application>Microsoft Office PowerPoint</Application>
  <PresentationFormat>Presentación en pantalla (4:3)</PresentationFormat>
  <Paragraphs>34</Paragraphs>
  <Slides>10</Slides>
  <Notes>3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Brío</vt:lpstr>
      <vt:lpstr>Diapositiva 1</vt:lpstr>
      <vt:lpstr>Diferentes tipos de discapacidad </vt:lpstr>
      <vt:lpstr>Que es discapacidad?</vt:lpstr>
      <vt:lpstr>Diapositiva 4</vt:lpstr>
      <vt:lpstr>Ley 7600</vt:lpstr>
      <vt:lpstr>Igualdad de oportunidades para personas con discapacidad</vt:lpstr>
      <vt:lpstr>  </vt:lpstr>
      <vt:lpstr>Respetar los lugares asignados </vt:lpstr>
      <vt:lpstr>Diapositiva 9</vt:lpstr>
      <vt:lpstr>Diapositiva 10</vt:lpstr>
    </vt:vector>
  </TitlesOfParts>
  <Company>Usuario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estatal a distancia</dc:title>
  <dc:creator>iris marcela perez gonzalez</dc:creator>
  <cp:lastModifiedBy>iris marcela perez gonzalez</cp:lastModifiedBy>
  <cp:revision>72</cp:revision>
  <dcterms:created xsi:type="dcterms:W3CDTF">2013-03-14T21:03:27Z</dcterms:created>
  <dcterms:modified xsi:type="dcterms:W3CDTF">2013-03-18T06:42:09Z</dcterms:modified>
</cp:coreProperties>
</file>